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6" r:id="rId5"/>
    <p:sldId id="261" r:id="rId6"/>
    <p:sldId id="260" r:id="rId7"/>
    <p:sldId id="267" r:id="rId8"/>
    <p:sldId id="296" r:id="rId9"/>
    <p:sldId id="268" r:id="rId10"/>
    <p:sldId id="273" r:id="rId11"/>
    <p:sldId id="276" r:id="rId12"/>
    <p:sldId id="275" r:id="rId13"/>
    <p:sldId id="281" r:id="rId14"/>
    <p:sldId id="284" r:id="rId15"/>
    <p:sldId id="271" r:id="rId16"/>
    <p:sldId id="274" r:id="rId17"/>
    <p:sldId id="272" r:id="rId18"/>
    <p:sldId id="270" r:id="rId19"/>
    <p:sldId id="279" r:id="rId20"/>
    <p:sldId id="269" r:id="rId21"/>
    <p:sldId id="277" r:id="rId22"/>
    <p:sldId id="280" r:id="rId23"/>
    <p:sldId id="282" r:id="rId24"/>
    <p:sldId id="295" r:id="rId25"/>
    <p:sldId id="278" r:id="rId26"/>
    <p:sldId id="262" r:id="rId27"/>
    <p:sldId id="263" r:id="rId28"/>
    <p:sldId id="264" r:id="rId29"/>
    <p:sldId id="289" r:id="rId30"/>
    <p:sldId id="293" r:id="rId31"/>
    <p:sldId id="299" r:id="rId32"/>
    <p:sldId id="290" r:id="rId33"/>
    <p:sldId id="297" r:id="rId34"/>
    <p:sldId id="300" r:id="rId35"/>
    <p:sldId id="291" r:id="rId36"/>
    <p:sldId id="298" r:id="rId37"/>
    <p:sldId id="292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ap.com/products/technology-platform/hana/cloud-trial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ypi.org/project/hana-m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fred.stlouisfed.org/series/IPN31152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owardsdatascience.com/the-googles-7-steps-of-machine-learning-in-practice-a-tensorflow-example-for-structured-data-96ccbb707d7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doc/cd94b08fe2e041c2ba778374572ddba9/2023_1_QRC/en-US/hana_ml.html" TargetMode="External"/><Relationship Id="rId2" Type="http://schemas.openxmlformats.org/officeDocument/2006/relationships/hyperlink" Target="https://speakerdeck.com/sygyzmundovych/build-your-machine-learning-scenario-for-your-sap-hana-cloud-application-from-python?slide=1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DDDD4-50D6-45D0-8139-8C9214B2E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Projektarbeit </a:t>
            </a:r>
            <a:br>
              <a:rPr lang="de-DE" dirty="0"/>
            </a:br>
            <a:r>
              <a:rPr lang="de-DE" dirty="0"/>
              <a:t>Deep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4E60EB2-202F-4BD0-9C50-54FAC34F9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Gero </a:t>
            </a:r>
            <a:r>
              <a:rPr lang="de-DE" dirty="0" err="1"/>
              <a:t>Krikawa</a:t>
            </a:r>
            <a:endParaRPr lang="de-DE" dirty="0"/>
          </a:p>
          <a:p>
            <a:endParaRPr lang="de-DE" dirty="0"/>
          </a:p>
          <a:p>
            <a:r>
              <a:rPr lang="de-DE" dirty="0"/>
              <a:t>Juni 2023</a:t>
            </a:r>
          </a:p>
        </p:txBody>
      </p:sp>
    </p:spTree>
    <p:extLst>
      <p:ext uri="{BB962C8B-B14F-4D97-AF65-F5344CB8AC3E}">
        <p14:creationId xmlns:p14="http://schemas.microsoft.com/office/powerpoint/2010/main" val="1769023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798A0-EB42-49C6-B223-29DEBA27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SAP HANA Cloud TRIAL </a:t>
            </a:r>
            <a:endParaRPr lang="de-DE" sz="1800" dirty="0">
              <a:solidFill>
                <a:srgbClr val="FF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DCAA6B-49B0-45A2-AF5C-8881D949A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https://www.sap.com/products/technology-platform/hana/cloud-trial.html</a:t>
            </a:r>
            <a:endParaRPr lang="de-DE" dirty="0"/>
          </a:p>
          <a:p>
            <a:r>
              <a:rPr lang="de-DE" sz="2400" dirty="0">
                <a:solidFill>
                  <a:srgbClr val="FF0000"/>
                </a:solidFill>
              </a:rPr>
              <a:t>Achtung kein </a:t>
            </a:r>
            <a:r>
              <a:rPr lang="de-DE" sz="2400" dirty="0" err="1">
                <a:solidFill>
                  <a:srgbClr val="FF0000"/>
                </a:solidFill>
              </a:rPr>
              <a:t>Script</a:t>
            </a:r>
            <a:r>
              <a:rPr lang="de-DE" sz="2400" dirty="0">
                <a:solidFill>
                  <a:srgbClr val="FF0000"/>
                </a:solidFill>
              </a:rPr>
              <a:t> Server verfügbar!! 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3421C5-E3F3-47DC-9895-BAC52C09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99" y="3402623"/>
            <a:ext cx="3142692" cy="13034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0EF4900-D2E8-4011-937A-E73F94036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802" y="2908548"/>
            <a:ext cx="2240474" cy="307112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176989C-C9C8-4C76-A64C-36147B84F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017" y="6239482"/>
            <a:ext cx="5474413" cy="2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7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25FA1F-159D-48B3-8F88-81FA1CF1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HANA DB muss händisch angelegt werden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B685D1-D196-4BD3-9B68-76216AE0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24" y="1867342"/>
            <a:ext cx="2718711" cy="590108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BCEF62BF-6905-4512-93A8-A1E7B9735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155" y="2643064"/>
            <a:ext cx="6845976" cy="3000089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1B67DC8-F5A6-462D-83A0-49C7A9A55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145" y="2457450"/>
            <a:ext cx="1470787" cy="112023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A58343F-27C6-4231-A3AF-8397F622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162" y="4153837"/>
            <a:ext cx="1752752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1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C98BC-5766-4FD6-9823-897E3846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Umfangreiche manuelle Konfiguration der HANA Cloud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EB4E79D-FF76-4B10-9A99-C33719AB8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03768"/>
            <a:ext cx="4221434" cy="354171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1A299FA-E8F2-405D-9BE9-CCE03CF9E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20" y="2215291"/>
            <a:ext cx="3657792" cy="37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2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F9034-5AD1-4114-8DE8-9AEA9778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von Python</a:t>
            </a:r>
            <a:br>
              <a:rPr lang="de-DE" dirty="0"/>
            </a:br>
            <a:r>
              <a:rPr lang="de-DE" dirty="0"/>
              <a:t>Pip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hana_ml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379B4-DE0A-4E9C-BE43-029E4022E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https://pypi.org/project/hana-ml</a:t>
            </a:r>
            <a:r>
              <a:rPr lang="de-DE" dirty="0"/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B55003-4ED5-47B1-B970-FFD423CD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827" y="3306196"/>
            <a:ext cx="2734817" cy="22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5AF8D-9E88-4DCD-9ECB-545F22D5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SAP HANA Dataframe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03693DE-3676-405D-A129-6D9873BE0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08345"/>
            <a:ext cx="8308967" cy="2718657"/>
          </a:xfrm>
        </p:spPr>
      </p:pic>
    </p:spTree>
    <p:extLst>
      <p:ext uri="{BB962C8B-B14F-4D97-AF65-F5344CB8AC3E}">
        <p14:creationId xmlns:p14="http://schemas.microsoft.com/office/powerpoint/2010/main" val="116040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164EB4-6515-4B7E-9F6B-B6849FB2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1291"/>
          </a:xfrm>
        </p:spPr>
        <p:txBody>
          <a:bodyPr>
            <a:normAutofit/>
          </a:bodyPr>
          <a:lstStyle/>
          <a:p>
            <a:r>
              <a:rPr lang="de-DE" sz="2800" dirty="0"/>
              <a:t>Umsetzung im </a:t>
            </a:r>
            <a:r>
              <a:rPr lang="de-DE" sz="2800" dirty="0" err="1"/>
              <a:t>Jupyter</a:t>
            </a:r>
            <a:r>
              <a:rPr lang="de-DE" sz="2800" dirty="0"/>
              <a:t> Notebook</a:t>
            </a:r>
            <a:br>
              <a:rPr lang="de-DE" sz="2800" dirty="0"/>
            </a:br>
            <a:r>
              <a:rPr lang="de-DE" sz="2800" dirty="0"/>
              <a:t>Python &lt;-&gt; HANA Connection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437111A-5A15-41D5-83DE-F185FF92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550" y="1782632"/>
            <a:ext cx="6275518" cy="1478569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7668CFC-8E70-4980-9437-CCFBFE11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50" y="3566167"/>
            <a:ext cx="6490172" cy="24605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AA0447B-0D20-4F68-A7D8-9DCD68BE0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42" y="2401909"/>
            <a:ext cx="4861288" cy="116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08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1AB05D-F7BB-47DE-84B3-604007E3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67382"/>
          </a:xfrm>
        </p:spPr>
        <p:txBody>
          <a:bodyPr>
            <a:normAutofit/>
          </a:bodyPr>
          <a:lstStyle/>
          <a:p>
            <a:r>
              <a:rPr lang="de-DE" sz="2800" dirty="0"/>
              <a:t>CSV </a:t>
            </a:r>
            <a:r>
              <a:rPr lang="de-DE" sz="2800" dirty="0">
                <a:sym typeface="Wingdings" panose="05000000000000000000" pitchFamily="2" charset="2"/>
              </a:rPr>
              <a:t> Pandas Dataframe  Hana Dataframe  Hana Tabelle  Pandas </a:t>
            </a:r>
            <a:r>
              <a:rPr lang="de-DE" sz="2800" dirty="0" err="1">
                <a:sym typeface="Wingdings" panose="05000000000000000000" pitchFamily="2" charset="2"/>
              </a:rPr>
              <a:t>DataFrame</a:t>
            </a:r>
            <a:endParaRPr lang="de-DE" sz="28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A2A5F1-5E70-41E9-80E5-BE981CF14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25234"/>
            <a:ext cx="5573399" cy="504812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B105A1D-E0AC-4DD8-8C24-69D69E09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34" y="4594154"/>
            <a:ext cx="5288625" cy="19824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21B27F-9581-48ED-9E9F-1AAFF8C33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34" y="1436030"/>
            <a:ext cx="4817105" cy="30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5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4FABA-D1CF-416D-826B-F80E8A31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hana_ml.Dataframe.collect</a:t>
            </a:r>
            <a:r>
              <a:rPr lang="de-DE" dirty="0"/>
              <a:t>()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Pandas.Dataframe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35BD3CA-6F01-47EE-8E31-72401F012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145" y="2097088"/>
            <a:ext cx="5921438" cy="4461974"/>
          </a:xfrm>
        </p:spPr>
      </p:pic>
    </p:spTree>
    <p:extLst>
      <p:ext uri="{BB962C8B-B14F-4D97-AF65-F5344CB8AC3E}">
        <p14:creationId xmlns:p14="http://schemas.microsoft.com/office/powerpoint/2010/main" val="692489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FC67F-5CB0-4531-8ABF-0F05E19F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97044"/>
          </a:xfrm>
        </p:spPr>
        <p:txBody>
          <a:bodyPr>
            <a:normAutofit/>
          </a:bodyPr>
          <a:lstStyle/>
          <a:p>
            <a:r>
              <a:rPr lang="de-DE" dirty="0"/>
              <a:t>SAP Hana </a:t>
            </a:r>
            <a:r>
              <a:rPr lang="de-DE" dirty="0" err="1"/>
              <a:t>Exlporer</a:t>
            </a:r>
            <a:r>
              <a:rPr lang="de-DE" dirty="0"/>
              <a:t> mit Tabelle aus Pandas DF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8812B30-7917-45E1-A7F5-A24FF45EC69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444" y="1855177"/>
            <a:ext cx="536587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80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A9795-9EAA-4078-A637-1B17D135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Script</a:t>
            </a:r>
            <a:r>
              <a:rPr lang="de-DE" dirty="0"/>
              <a:t> Server </a:t>
            </a:r>
            <a:r>
              <a:rPr lang="de-DE" dirty="0" err="1"/>
              <a:t>available</a:t>
            </a:r>
            <a:br>
              <a:rPr lang="de-DE" dirty="0"/>
            </a:br>
            <a:r>
              <a:rPr lang="de-DE" dirty="0"/>
              <a:t>Es können keine Funktionen von PAL ausgeführt werden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077ED77-10E3-4254-9F1C-A7E826B48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140" y="2331625"/>
            <a:ext cx="7439695" cy="2429288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32E2D1B-1414-49F0-B4A6-59811C15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802" y="2097087"/>
            <a:ext cx="4020895" cy="330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7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5D31B-35A7-4BDD-BEF9-347E8642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66343F-B19A-4F16-B8A0-7C294B28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600" dirty="0"/>
              <a:t>2 Themengebiete</a:t>
            </a:r>
          </a:p>
          <a:p>
            <a:pPr marL="457200" indent="-457200">
              <a:buAutoNum type="arabicPeriod"/>
            </a:pPr>
            <a:r>
              <a:rPr lang="de-DE" dirty="0"/>
              <a:t>Überblick </a:t>
            </a:r>
            <a:r>
              <a:rPr lang="de-DE" dirty="0" err="1"/>
              <a:t>Machine</a:t>
            </a:r>
            <a:r>
              <a:rPr lang="de-DE" dirty="0"/>
              <a:t> Learning mit SAP HANA und Python</a:t>
            </a:r>
            <a:br>
              <a:rPr lang="de-DE" dirty="0"/>
            </a:br>
            <a:r>
              <a:rPr lang="de-DE" dirty="0"/>
              <a:t>- Zugriff auf SAP HANA Cloud von Python</a:t>
            </a:r>
          </a:p>
          <a:p>
            <a:pPr marL="457200" indent="-457200">
              <a:buAutoNum type="arabicPeriod"/>
            </a:pPr>
            <a:r>
              <a:rPr lang="de-DE" dirty="0"/>
              <a:t>Zeitreihenvorhersage </a:t>
            </a:r>
            <a:r>
              <a:rPr lang="de-DE" dirty="0" err="1"/>
              <a:t>Neural</a:t>
            </a:r>
            <a:r>
              <a:rPr lang="de-DE" dirty="0"/>
              <a:t> Network: RNN/LSTM (non SAP)</a:t>
            </a:r>
          </a:p>
          <a:p>
            <a:pPr marL="457200" indent="-45720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9497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E07BA-047E-4917-A4E3-AB422C45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4" y="299430"/>
            <a:ext cx="9294811" cy="810232"/>
          </a:xfrm>
        </p:spPr>
        <p:txBody>
          <a:bodyPr>
            <a:normAutofit/>
          </a:bodyPr>
          <a:lstStyle/>
          <a:p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Script</a:t>
            </a:r>
            <a:r>
              <a:rPr lang="de-DE" sz="2400" dirty="0"/>
              <a:t> Server </a:t>
            </a:r>
            <a:r>
              <a:rPr lang="de-DE" sz="2400" dirty="0" err="1"/>
              <a:t>Available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 Mail an Andreas Forster bei SAP</a:t>
            </a:r>
            <a:endParaRPr lang="de-DE" sz="24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17DC030-C8A8-4AEE-83A1-23F6B4263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28" y="2774440"/>
            <a:ext cx="3316064" cy="4040406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EEE0E60-D951-431E-8229-76847439A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23" y="4427836"/>
            <a:ext cx="7256562" cy="237584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78F1FED-1954-4338-88F9-393115E23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23" y="2769429"/>
            <a:ext cx="6438469" cy="158901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AD03ECF-7602-46FB-8B1B-9F586E97A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725" y="309844"/>
            <a:ext cx="2876275" cy="198030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3474366-A29D-419D-8BB1-23092AEE1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62" y="859756"/>
            <a:ext cx="5635870" cy="18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8FF4A-5E83-46CE-B131-C9A7CF35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Zeit der Projektarbeit zu kurz für umfangreiche </a:t>
            </a:r>
            <a:r>
              <a:rPr lang="de-DE" dirty="0" err="1"/>
              <a:t>installationen</a:t>
            </a:r>
            <a:r>
              <a:rPr lang="de-DE" dirty="0"/>
              <a:t> ohne sicheren Ausgang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B38015F-B580-4EAB-A664-32832948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4318417"/>
            <a:ext cx="4298052" cy="1714649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101E9361-8A36-46E0-A20A-3D0F8273F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4257" y="2199745"/>
            <a:ext cx="9261179" cy="1914639"/>
          </a:xfrm>
        </p:spPr>
      </p:pic>
    </p:spTree>
    <p:extLst>
      <p:ext uri="{BB962C8B-B14F-4D97-AF65-F5344CB8AC3E}">
        <p14:creationId xmlns:p14="http://schemas.microsoft.com/office/powerpoint/2010/main" val="215210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4C13B-528F-4A4C-AEDB-BDB9E493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1518"/>
          </a:xfrm>
        </p:spPr>
        <p:txBody>
          <a:bodyPr/>
          <a:lstStyle/>
          <a:p>
            <a:r>
              <a:rPr lang="de-DE" dirty="0"/>
              <a:t>Beispiel Code SAP HANA ML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E0A42FB-84DD-4851-972B-15ABDEE62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50723"/>
            <a:ext cx="5107726" cy="4781703"/>
          </a:xfrm>
        </p:spPr>
      </p:pic>
    </p:spTree>
    <p:extLst>
      <p:ext uri="{BB962C8B-B14F-4D97-AF65-F5344CB8AC3E}">
        <p14:creationId xmlns:p14="http://schemas.microsoft.com/office/powerpoint/2010/main" val="2964230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507CC-0CBB-4208-847B-DE0A918F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1909"/>
          </a:xfrm>
        </p:spPr>
        <p:txBody>
          <a:bodyPr/>
          <a:lstStyle/>
          <a:p>
            <a:r>
              <a:rPr lang="de-DE" dirty="0"/>
              <a:t>Ergebnisse - </a:t>
            </a: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385920-628E-4AFB-AF63-6743A3A0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6064"/>
            <a:ext cx="9905999" cy="4035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Nach</a:t>
            </a:r>
            <a:r>
              <a:rPr lang="en-US" sz="1800" dirty="0"/>
              <a:t> </a:t>
            </a:r>
            <a:r>
              <a:rPr lang="en-US" sz="1800" dirty="0" err="1"/>
              <a:t>sehr</a:t>
            </a:r>
            <a:r>
              <a:rPr lang="en-US" sz="1800" dirty="0"/>
              <a:t> </a:t>
            </a:r>
            <a:r>
              <a:rPr lang="en-US" sz="1800" dirty="0" err="1"/>
              <a:t>viel</a:t>
            </a:r>
            <a:r>
              <a:rPr lang="en-US" sz="1800" dirty="0"/>
              <a:t> </a:t>
            </a:r>
            <a:r>
              <a:rPr lang="en-US" sz="1800" dirty="0" err="1"/>
              <a:t>Zeitaufwand</a:t>
            </a:r>
            <a:r>
              <a:rPr lang="en-US" sz="1800" dirty="0"/>
              <a:t> </a:t>
            </a:r>
            <a:r>
              <a:rPr lang="en-US" sz="1800" dirty="0" err="1"/>
              <a:t>für</a:t>
            </a:r>
            <a:r>
              <a:rPr lang="en-US" sz="1800" dirty="0"/>
              <a:t> </a:t>
            </a:r>
            <a:r>
              <a:rPr lang="en-US" sz="1800" dirty="0" err="1"/>
              <a:t>Informationssuche</a:t>
            </a:r>
            <a:r>
              <a:rPr lang="en-US" sz="1800" dirty="0"/>
              <a:t> (</a:t>
            </a:r>
            <a:r>
              <a:rPr lang="en-US" sz="1800" dirty="0" err="1"/>
              <a:t>viel</a:t>
            </a:r>
            <a:r>
              <a:rPr lang="en-US" sz="1800" dirty="0"/>
              <a:t> </a:t>
            </a:r>
            <a:r>
              <a:rPr lang="en-US" sz="1800" dirty="0" err="1"/>
              <a:t>veraltet</a:t>
            </a:r>
            <a:r>
              <a:rPr lang="en-US" sz="1800" dirty="0"/>
              <a:t>), Trial &amp; Error positives </a:t>
            </a:r>
            <a:r>
              <a:rPr lang="en-US" sz="1800" dirty="0" err="1"/>
              <a:t>Ergebnisse</a:t>
            </a:r>
            <a:endParaRPr lang="en-US" sz="1800" dirty="0"/>
          </a:p>
          <a:p>
            <a:r>
              <a:rPr lang="en-US" sz="1800" dirty="0" err="1"/>
              <a:t>Konfiguration</a:t>
            </a:r>
            <a:r>
              <a:rPr lang="en-US" sz="1800" dirty="0"/>
              <a:t> der SAP HANA Cloud (</a:t>
            </a:r>
            <a:r>
              <a:rPr lang="en-US" sz="1800" dirty="0" err="1"/>
              <a:t>zeitaufwendig</a:t>
            </a:r>
            <a:r>
              <a:rPr lang="en-US" sz="1800" dirty="0"/>
              <a:t>) </a:t>
            </a:r>
            <a:r>
              <a:rPr lang="en-US" sz="1800" dirty="0" err="1"/>
              <a:t>gelungen</a:t>
            </a:r>
            <a:endParaRPr lang="en-US" sz="1800" dirty="0"/>
          </a:p>
          <a:p>
            <a:pPr lvl="1"/>
            <a:r>
              <a:rPr lang="en-US" sz="1400" dirty="0"/>
              <a:t>Hana Database Explorer, </a:t>
            </a:r>
            <a:r>
              <a:rPr lang="en-US" sz="1400" dirty="0" err="1"/>
              <a:t>Berechtigungen</a:t>
            </a:r>
            <a:r>
              <a:rPr lang="en-US" sz="1400" dirty="0"/>
              <a:t>, Services</a:t>
            </a:r>
          </a:p>
          <a:p>
            <a:r>
              <a:rPr lang="en-US" sz="1800" dirty="0"/>
              <a:t>Connection SAP HANA CLOUD &lt;-&gt; Python (CSV –&gt;Pandas DF</a:t>
            </a:r>
            <a:r>
              <a:rPr lang="en-US" sz="1800" dirty="0">
                <a:sym typeface="Wingdings" panose="05000000000000000000" pitchFamily="2" charset="2"/>
              </a:rPr>
              <a:t> Hana </a:t>
            </a:r>
            <a:r>
              <a:rPr lang="en-US" sz="1800" dirty="0" err="1">
                <a:sym typeface="Wingdings" panose="05000000000000000000" pitchFamily="2" charset="2"/>
              </a:rPr>
              <a:t>DfHana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Tabelle</a:t>
            </a:r>
            <a:r>
              <a:rPr lang="en-US" sz="1800" dirty="0">
                <a:sym typeface="Wingdings" panose="05000000000000000000" pitchFamily="2" charset="2"/>
              </a:rPr>
              <a:t> und </a:t>
            </a:r>
            <a:r>
              <a:rPr lang="en-US" sz="1800" dirty="0" err="1">
                <a:sym typeface="Wingdings" panose="05000000000000000000" pitchFamily="2" charset="2"/>
              </a:rPr>
              <a:t>zurück</a:t>
            </a:r>
            <a:endParaRPr lang="en-US" sz="1800" dirty="0"/>
          </a:p>
          <a:p>
            <a:r>
              <a:rPr lang="en-US" sz="1800" dirty="0"/>
              <a:t>SAP HANA </a:t>
            </a:r>
            <a:r>
              <a:rPr lang="en-US" sz="1800" dirty="0" err="1"/>
              <a:t>Dataframe</a:t>
            </a:r>
            <a:r>
              <a:rPr lang="en-US" sz="1800" dirty="0"/>
              <a:t> </a:t>
            </a:r>
            <a:r>
              <a:rPr lang="en-US" sz="1800" dirty="0" err="1"/>
              <a:t>kennengelernt</a:t>
            </a:r>
            <a:endParaRPr lang="en-US" sz="1800" dirty="0"/>
          </a:p>
          <a:p>
            <a:pPr lvl="1"/>
            <a:r>
              <a:rPr lang="en-US" sz="1400" dirty="0" err="1"/>
              <a:t>Methoden</a:t>
            </a:r>
            <a:r>
              <a:rPr lang="en-US" sz="1400" dirty="0"/>
              <a:t> </a:t>
            </a:r>
            <a:r>
              <a:rPr lang="en-US" sz="1400" dirty="0" err="1"/>
              <a:t>für</a:t>
            </a:r>
            <a:r>
              <a:rPr lang="en-US" sz="1400" dirty="0"/>
              <a:t> </a:t>
            </a:r>
            <a:r>
              <a:rPr lang="en-US" sz="1400" dirty="0" err="1"/>
              <a:t>Zugriff</a:t>
            </a:r>
            <a:r>
              <a:rPr lang="en-US" sz="1400" dirty="0"/>
              <a:t> auf </a:t>
            </a:r>
            <a:r>
              <a:rPr lang="en-US" sz="1400" dirty="0" err="1"/>
              <a:t>Daten</a:t>
            </a:r>
            <a:r>
              <a:rPr lang="en-US" sz="1400" dirty="0"/>
              <a:t> in HANA </a:t>
            </a:r>
            <a:r>
              <a:rPr lang="en-US" sz="1400" dirty="0" err="1"/>
              <a:t>ohne</a:t>
            </a:r>
            <a:r>
              <a:rPr lang="en-US" sz="1400" dirty="0"/>
              <a:t> </a:t>
            </a:r>
            <a:r>
              <a:rPr lang="en-US" sz="1400" dirty="0" err="1"/>
              <a:t>diese</a:t>
            </a:r>
            <a:r>
              <a:rPr lang="en-US" sz="1400" dirty="0"/>
              <a:t> auf den Client </a:t>
            </a:r>
            <a:r>
              <a:rPr lang="en-US" sz="1400" dirty="0" err="1"/>
              <a:t>zu</a:t>
            </a:r>
            <a:r>
              <a:rPr lang="en-US" sz="1400" dirty="0"/>
              <a:t> </a:t>
            </a:r>
            <a:r>
              <a:rPr lang="en-US" sz="1400" dirty="0" err="1"/>
              <a:t>übertragen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err="1">
                <a:sym typeface="Wingdings" panose="05000000000000000000" pitchFamily="2" charset="2"/>
              </a:rPr>
              <a:t>nachgelagerter</a:t>
            </a:r>
            <a:r>
              <a:rPr lang="en-US" sz="1400" dirty="0">
                <a:sym typeface="Wingdings" panose="05000000000000000000" pitchFamily="2" charset="2"/>
              </a:rPr>
              <a:t> SQL Code </a:t>
            </a:r>
            <a:r>
              <a:rPr lang="en-US" sz="1400" dirty="0" err="1">
                <a:sym typeface="Wingdings" panose="05000000000000000000" pitchFamily="2" charset="2"/>
              </a:rPr>
              <a:t>im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Hintergrund</a:t>
            </a:r>
            <a:endParaRPr lang="en-US" sz="1400" dirty="0"/>
          </a:p>
          <a:p>
            <a:r>
              <a:rPr lang="en-US" sz="1800" dirty="0" err="1"/>
              <a:t>Überblick</a:t>
            </a:r>
            <a:r>
              <a:rPr lang="en-US" sz="1800" dirty="0"/>
              <a:t> 2 ML Packages: (PAL, APL) </a:t>
            </a:r>
            <a:r>
              <a:rPr lang="en-US" sz="1800" dirty="0">
                <a:sym typeface="Wingdings" panose="05000000000000000000" pitchFamily="2" charset="2"/>
              </a:rPr>
              <a:t> Script Server </a:t>
            </a:r>
            <a:r>
              <a:rPr lang="en-US" sz="1800" dirty="0" err="1">
                <a:sym typeface="Wingdings" panose="05000000000000000000" pitchFamily="2" charset="2"/>
              </a:rPr>
              <a:t>nicht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vorhanden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zur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err="1">
                <a:sym typeface="Wingdings" panose="05000000000000000000" pitchFamily="2" charset="2"/>
              </a:rPr>
              <a:t>Ausführung</a:t>
            </a:r>
            <a:endParaRPr lang="en-US" sz="1800" dirty="0"/>
          </a:p>
          <a:p>
            <a:r>
              <a:rPr lang="en-US" sz="1800" dirty="0"/>
              <a:t>SAP Hana Cloud Trial </a:t>
            </a:r>
            <a:r>
              <a:rPr lang="en-US" sz="1800" dirty="0" err="1"/>
              <a:t>aktuell</a:t>
            </a:r>
            <a:r>
              <a:rPr lang="en-US" sz="1800" dirty="0"/>
              <a:t> </a:t>
            </a:r>
            <a:r>
              <a:rPr lang="en-US" sz="1800" dirty="0" err="1"/>
              <a:t>leider</a:t>
            </a:r>
            <a:r>
              <a:rPr lang="en-US" sz="1800" dirty="0"/>
              <a:t> </a:t>
            </a:r>
            <a:r>
              <a:rPr lang="en-US" sz="1800" dirty="0" err="1"/>
              <a:t>ohne</a:t>
            </a:r>
            <a:r>
              <a:rPr lang="en-US" sz="1800" dirty="0"/>
              <a:t> Scrip Server (Basis </a:t>
            </a:r>
            <a:r>
              <a:rPr lang="en-US" sz="1800" dirty="0" err="1"/>
              <a:t>für</a:t>
            </a:r>
            <a:r>
              <a:rPr lang="en-US" sz="1800" dirty="0"/>
              <a:t> SAP ML)</a:t>
            </a:r>
          </a:p>
          <a:p>
            <a:r>
              <a:rPr lang="en-US" sz="1800" dirty="0" err="1"/>
              <a:t>Kontakt</a:t>
            </a:r>
            <a:r>
              <a:rPr lang="en-US" sz="1800" dirty="0"/>
              <a:t> </a:t>
            </a:r>
            <a:r>
              <a:rPr lang="en-US" sz="1800" dirty="0" err="1"/>
              <a:t>zum</a:t>
            </a:r>
            <a:r>
              <a:rPr lang="en-US" sz="1800" dirty="0"/>
              <a:t> </a:t>
            </a:r>
            <a:r>
              <a:rPr lang="en-US" sz="1800" dirty="0" err="1"/>
              <a:t>Buchautor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9971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BA0DA-4AF4-42C5-B11A-32B4B627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67382"/>
          </a:xfrm>
        </p:spPr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CF2678-7C3D-44A4-89B6-CD96D5540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85900"/>
            <a:ext cx="9905999" cy="4305301"/>
          </a:xfrm>
        </p:spPr>
        <p:txBody>
          <a:bodyPr>
            <a:normAutofit/>
          </a:bodyPr>
          <a:lstStyle/>
          <a:p>
            <a:r>
              <a:rPr lang="de-DE" dirty="0"/>
              <a:t>Lokale SAP HANA Express Installation inkl. </a:t>
            </a:r>
            <a:r>
              <a:rPr lang="de-DE" dirty="0" err="1"/>
              <a:t>Script</a:t>
            </a:r>
            <a:r>
              <a:rPr lang="de-DE" dirty="0"/>
              <a:t> Server</a:t>
            </a:r>
          </a:p>
          <a:p>
            <a:pPr lvl="1"/>
            <a:r>
              <a:rPr lang="de-DE" dirty="0"/>
              <a:t>Hardware </a:t>
            </a:r>
            <a:r>
              <a:rPr lang="de-DE" dirty="0" err="1"/>
              <a:t>Requirements</a:t>
            </a:r>
            <a:r>
              <a:rPr lang="de-DE" dirty="0"/>
              <a:t> (nur Intel </a:t>
            </a:r>
            <a:r>
              <a:rPr lang="de-DE" dirty="0" err="1"/>
              <a:t>Proz</a:t>
            </a:r>
            <a:r>
              <a:rPr lang="de-DE" dirty="0"/>
              <a:t>. </a:t>
            </a:r>
            <a:r>
              <a:rPr lang="de-DE" dirty="0" err="1"/>
              <a:t>Offiiel</a:t>
            </a:r>
            <a:r>
              <a:rPr lang="de-DE" dirty="0"/>
              <a:t> Supportet)</a:t>
            </a:r>
          </a:p>
          <a:p>
            <a:r>
              <a:rPr lang="de-DE" dirty="0"/>
              <a:t>Anwendung von SAP ML via Python (PAL Bibliotheken) usw.</a:t>
            </a:r>
          </a:p>
          <a:p>
            <a:r>
              <a:rPr lang="de-DE" dirty="0"/>
              <a:t>Evtl. Teilnahme an Coding Challenge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9589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8B92D-F245-4876-9D45-D43E87C9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 Zeitreihenvorhersage </a:t>
            </a:r>
            <a:r>
              <a:rPr lang="de-DE" dirty="0" err="1"/>
              <a:t>Neural</a:t>
            </a:r>
            <a:r>
              <a:rPr lang="de-DE" dirty="0"/>
              <a:t> Network: LSTM</a:t>
            </a:r>
            <a:endParaRPr lang="de-DE" sz="2000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ADDED2A-A358-47A7-B554-F0ED5628B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Motivation</a:t>
            </a:r>
          </a:p>
          <a:p>
            <a:r>
              <a:rPr lang="de-DE" dirty="0"/>
              <a:t>Vertiefung Neuronale Netze (RNN / LSTM)</a:t>
            </a:r>
          </a:p>
          <a:p>
            <a:r>
              <a:rPr lang="de-DE" dirty="0"/>
              <a:t>Interesse an </a:t>
            </a:r>
            <a:r>
              <a:rPr lang="de-DE" dirty="0" err="1"/>
              <a:t>Forecasting</a:t>
            </a:r>
            <a:r>
              <a:rPr lang="de-DE" dirty="0"/>
              <a:t>… auch im Rahmen SAP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690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66349-A9BD-432C-A99C-5BAA3A6B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2876"/>
            <a:ext cx="9905998" cy="923923"/>
          </a:xfrm>
        </p:spPr>
        <p:txBody>
          <a:bodyPr/>
          <a:lstStyle/>
          <a:p>
            <a:r>
              <a:rPr lang="de-DE" dirty="0"/>
              <a:t>Beschreibung der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0A30E-BAE7-4085-BDD3-53CD27257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90600"/>
            <a:ext cx="9905999" cy="4800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Index: Industrial Production: Manufacturing: Non-Durable Goods: Ice Cream and Frozen Dessert (NAICS = 31152)</a:t>
            </a:r>
            <a:br>
              <a:rPr lang="en-US" sz="2000" b="1" dirty="0"/>
            </a:br>
            <a:r>
              <a:rPr lang="en-US" sz="1600" dirty="0"/>
              <a:t>The industrial production (IP) index measures the real output of all relevant establishments located in the United States, regardless of their ownership, but not those located in U.S. territories.</a:t>
            </a:r>
            <a:r>
              <a:rPr lang="en-US" sz="2000" b="1" dirty="0"/>
              <a:t> </a:t>
            </a:r>
            <a:br>
              <a:rPr lang="de-DE" dirty="0"/>
            </a:br>
            <a:r>
              <a:rPr lang="de-DE" dirty="0"/>
              <a:t>Univariate Zeitreihe (nur eine Variable)</a:t>
            </a:r>
            <a:br>
              <a:rPr lang="de-DE" dirty="0"/>
            </a:br>
            <a:r>
              <a:rPr lang="de-DE" dirty="0"/>
              <a:t>saisonaler Datensatz, Frequenz monatlich, </a:t>
            </a:r>
            <a:br>
              <a:rPr lang="de-DE" dirty="0"/>
            </a:br>
            <a:r>
              <a:rPr lang="de-DE" dirty="0"/>
              <a:t>01.01.1972 – 01.03.2023</a:t>
            </a:r>
          </a:p>
          <a:p>
            <a:pPr marL="0" indent="0">
              <a:buNone/>
            </a:pPr>
            <a:r>
              <a:rPr lang="de-DE" sz="1400" dirty="0">
                <a:hlinkClick r:id="rId2"/>
              </a:rPr>
              <a:t>https://fred.stlouisfed.org/series/IPN31152N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/>
              <a:t>--&gt; CSV File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C323C7-9D28-4A87-95EB-4FD5BF122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792" y="3429000"/>
            <a:ext cx="7247658" cy="30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04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8DD1D-4E97-4064-9548-B54BE2079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3082"/>
          </a:xfrm>
        </p:spPr>
        <p:txBody>
          <a:bodyPr/>
          <a:lstStyle/>
          <a:p>
            <a:r>
              <a:rPr lang="de-DE" dirty="0"/>
              <a:t>Vorgehensweise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5D2D3-F7E1-4211-9C27-512B72860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71600"/>
            <a:ext cx="9905999" cy="4419601"/>
          </a:xfrm>
        </p:spPr>
        <p:txBody>
          <a:bodyPr/>
          <a:lstStyle/>
          <a:p>
            <a:r>
              <a:rPr lang="de-DE" dirty="0">
                <a:hlinkClick r:id="rId2"/>
              </a:rPr>
              <a:t>https://towardsdatascience.com/the-googles-7-steps-of-machine-learning-in-practice-a-tensorflow-example-for-structured-data-96ccbb707d77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7571DC-0C2D-4A51-AA0A-FB0B484A7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428" y="2781065"/>
            <a:ext cx="6732594" cy="33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8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E6754-3671-41AD-B600-D1A0AD35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5427"/>
          </a:xfrm>
        </p:spPr>
        <p:txBody>
          <a:bodyPr>
            <a:normAutofit fontScale="90000"/>
          </a:bodyPr>
          <a:lstStyle/>
          <a:p>
            <a:r>
              <a:rPr lang="de-DE" dirty="0"/>
              <a:t>Vorgehensweise siehe:</a:t>
            </a:r>
            <a:br>
              <a:rPr lang="de-DE" dirty="0"/>
            </a:br>
            <a:r>
              <a:rPr lang="de-DE" sz="2700" dirty="0"/>
              <a:t>Inhalt </a:t>
            </a:r>
            <a:r>
              <a:rPr lang="de-DE" sz="2700" dirty="0" err="1"/>
              <a:t>Jupyter</a:t>
            </a:r>
            <a:r>
              <a:rPr lang="de-DE" sz="2700" dirty="0"/>
              <a:t> Notebook: </a:t>
            </a:r>
            <a:r>
              <a:rPr lang="de-DE" sz="2700" dirty="0" err="1"/>
              <a:t>prediction_rnn_lstm</a:t>
            </a:r>
            <a:endParaRPr lang="de-DE" sz="27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2A0866-E63A-4083-9723-9F66EB492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913C561-9030-44CC-A915-0D952939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67" y="1576976"/>
            <a:ext cx="4537476" cy="51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57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C82FEF-DAA2-4BA0-9F1D-22BCE143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67382"/>
          </a:xfrm>
        </p:spPr>
        <p:txBody>
          <a:bodyPr>
            <a:normAutofit fontScale="90000"/>
          </a:bodyPr>
          <a:lstStyle/>
          <a:p>
            <a:r>
              <a:rPr lang="de-DE" dirty="0"/>
              <a:t>Saisonale Abhängigkeit beachten bei Aufteilung der Daten in Training und Test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E63F19F-CB03-4F8E-AF70-1DA1789D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819" y="1852035"/>
            <a:ext cx="4421592" cy="2083522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6FD70E6-F047-4411-A82A-70BF21EFF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547" y="1573212"/>
            <a:ext cx="4747644" cy="5284787"/>
          </a:xfrm>
        </p:spPr>
      </p:pic>
    </p:spTree>
    <p:extLst>
      <p:ext uri="{BB962C8B-B14F-4D97-AF65-F5344CB8AC3E}">
        <p14:creationId xmlns:p14="http://schemas.microsoft.com/office/powerpoint/2010/main" val="390379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BBE81-9C02-4C85-AAB6-B8FDC9DA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83226"/>
            <a:ext cx="9905998" cy="1213861"/>
          </a:xfrm>
        </p:spPr>
        <p:txBody>
          <a:bodyPr>
            <a:normAutofit/>
          </a:bodyPr>
          <a:lstStyle/>
          <a:p>
            <a:r>
              <a:rPr lang="de-DE" dirty="0"/>
              <a:t>Überblick </a:t>
            </a:r>
            <a:r>
              <a:rPr lang="de-DE" dirty="0" err="1"/>
              <a:t>Machine</a:t>
            </a:r>
            <a:r>
              <a:rPr lang="de-DE" dirty="0"/>
              <a:t> Learning mit SAP HANA und Python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26B1BD-454A-420A-8554-C9DA35A97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200" dirty="0"/>
              <a:t>Motivation</a:t>
            </a:r>
          </a:p>
          <a:p>
            <a:r>
              <a:rPr lang="de-DE" dirty="0"/>
              <a:t>Bisherige berufliche Laufbahn der letzten Jahre im SAP Umfeld inkl. SAPBI</a:t>
            </a:r>
          </a:p>
          <a:p>
            <a:r>
              <a:rPr lang="de-DE" dirty="0"/>
              <a:t>Interesse: Bisher keine SAP HANA Erfahrung insb. ML &amp; Python</a:t>
            </a:r>
          </a:p>
          <a:p>
            <a:r>
              <a:rPr lang="de-DE" dirty="0"/>
              <a:t>Zugriff via Python vom lokalen Jupiter Notebook aus:</a:t>
            </a:r>
          </a:p>
          <a:p>
            <a:pPr lvl="1"/>
            <a:r>
              <a:rPr lang="de-DE" dirty="0"/>
              <a:t>SAP </a:t>
            </a:r>
            <a:r>
              <a:rPr lang="de-DE" dirty="0" err="1"/>
              <a:t>HanaDataframe</a:t>
            </a:r>
            <a:endParaRPr lang="de-DE" dirty="0"/>
          </a:p>
          <a:p>
            <a:pPr lvl="1"/>
            <a:r>
              <a:rPr lang="de-DE" dirty="0"/>
              <a:t>2 </a:t>
            </a:r>
            <a:r>
              <a:rPr lang="de-DE" dirty="0" err="1"/>
              <a:t>Machine</a:t>
            </a:r>
            <a:r>
              <a:rPr lang="de-DE" dirty="0"/>
              <a:t> Learning Packages (PAL, APL)</a:t>
            </a:r>
          </a:p>
        </p:txBody>
      </p:sp>
    </p:spTree>
    <p:extLst>
      <p:ext uri="{BB962C8B-B14F-4D97-AF65-F5344CB8AC3E}">
        <p14:creationId xmlns:p14="http://schemas.microsoft.com/office/powerpoint/2010/main" val="3202889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5080A-7F4F-48F8-B5A1-6421D992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 LSTM</a:t>
            </a:r>
            <a:br>
              <a:rPr lang="de-DE" dirty="0"/>
            </a:br>
            <a:r>
              <a:rPr lang="de-DE" sz="1800" dirty="0"/>
              <a:t>löst Problem der instabilen Gradienten beim RNN, konvergiert schnell beim Training, erkennt langfristige Abhängigkeiten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AA2230C-C42A-4490-B13D-1564F5509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824" y="3246633"/>
            <a:ext cx="8767005" cy="2771580"/>
          </a:xfrm>
        </p:spPr>
      </p:pic>
    </p:spTree>
    <p:extLst>
      <p:ext uri="{BB962C8B-B14F-4D97-AF65-F5344CB8AC3E}">
        <p14:creationId xmlns:p14="http://schemas.microsoft.com/office/powerpoint/2010/main" val="704935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8D7973-0ACF-42E5-BCC3-5E2FC5F9E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8332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Erzeugenung</a:t>
            </a:r>
            <a:r>
              <a:rPr lang="de-DE" dirty="0"/>
              <a:t> von Batches - </a:t>
            </a:r>
            <a:r>
              <a:rPr lang="de-DE" dirty="0" err="1"/>
              <a:t>TimeSeriesgenerator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F3D45B-AB12-422F-AB7F-9C43E4A4B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709" y="1321914"/>
            <a:ext cx="6448441" cy="301394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740108A-F3EE-42A1-B201-02B19123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09" y="4505819"/>
            <a:ext cx="7719729" cy="419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B614267-6E03-4B77-82A3-0DB57F490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09" y="5242690"/>
            <a:ext cx="4252328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82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62991-8F7A-4641-B487-F46A075B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54418"/>
          </a:xfrm>
        </p:spPr>
        <p:txBody>
          <a:bodyPr>
            <a:normAutofit/>
          </a:bodyPr>
          <a:lstStyle/>
          <a:p>
            <a:r>
              <a:rPr lang="de-DE" dirty="0"/>
              <a:t>Entwicklung vom Loss im Training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793BD84-1CD2-4239-A778-C7BD7721B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066" y="1968933"/>
            <a:ext cx="4809934" cy="4315380"/>
          </a:xfrm>
        </p:spPr>
      </p:pic>
    </p:spTree>
    <p:extLst>
      <p:ext uri="{BB962C8B-B14F-4D97-AF65-F5344CB8AC3E}">
        <p14:creationId xmlns:p14="http://schemas.microsoft.com/office/powerpoint/2010/main" val="1223443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E807B-BBE4-4A16-B771-88969CAE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reale Produktion zur Vorhersage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497A12D-E93E-453B-8F41-1131B4126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0979" y="2207057"/>
            <a:ext cx="1761696" cy="4626875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3B3E506-5490-40DE-BF77-CDF29AAF5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52" y="2207057"/>
            <a:ext cx="6924813" cy="43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26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FBD69-4525-4028-B83C-574B8A1A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6907"/>
          </a:xfrm>
        </p:spPr>
        <p:txBody>
          <a:bodyPr>
            <a:normAutofit fontScale="90000"/>
          </a:bodyPr>
          <a:lstStyle/>
          <a:p>
            <a:r>
              <a:rPr lang="de-DE" dirty="0"/>
              <a:t>Vorhersage in die Zukunft mit allen daten und neuem fit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998B5F1-F283-4BAA-AA54-6E8C2B14A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496882"/>
            <a:ext cx="6337881" cy="2470026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6983577-8FC7-4B8A-858F-D8D8BDED2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172295"/>
            <a:ext cx="7674005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8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EB4D7-6F0C-4B01-86B7-D5150AD7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7609"/>
          </a:xfrm>
        </p:spPr>
        <p:txBody>
          <a:bodyPr/>
          <a:lstStyle/>
          <a:p>
            <a:r>
              <a:rPr lang="de-DE" dirty="0"/>
              <a:t>Prognose in die Zukunft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B0D8926-D413-459C-A601-A37830750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855" y="1108808"/>
            <a:ext cx="5936895" cy="5549871"/>
          </a:xfrm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6C725A99-2F3F-4519-850E-F635D77AA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427" y="1324841"/>
            <a:ext cx="3888222" cy="523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99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6EA501-F672-4D42-A0CB-689ECD9D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2400"/>
            <a:ext cx="9905998" cy="628650"/>
          </a:xfrm>
        </p:spPr>
        <p:txBody>
          <a:bodyPr/>
          <a:lstStyle/>
          <a:p>
            <a:r>
              <a:rPr lang="de-DE" dirty="0"/>
              <a:t>Prognose in die Zukunft 01.04.23 -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FF857-D700-4D56-8B2D-0701F749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335230"/>
            <a:ext cx="4724400" cy="5256070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3AA113C-C904-4FEA-B4CB-E1A5A81CD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3" y="781050"/>
            <a:ext cx="9905999" cy="5057775"/>
          </a:xfrm>
        </p:spPr>
        <p:txBody>
          <a:bodyPr/>
          <a:lstStyle/>
          <a:p>
            <a:r>
              <a:rPr lang="de-DE" dirty="0"/>
              <a:t>Ergebnis: gute Vorhersage und Anpassung an Saisonalität</a:t>
            </a:r>
          </a:p>
        </p:txBody>
      </p:sp>
    </p:spTree>
    <p:extLst>
      <p:ext uri="{BB962C8B-B14F-4D97-AF65-F5344CB8AC3E}">
        <p14:creationId xmlns:p14="http://schemas.microsoft.com/office/powerpoint/2010/main" val="66558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4BF86A-9F91-4413-A4BA-C24EFB6F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3864"/>
          </a:xfrm>
        </p:spPr>
        <p:txBody>
          <a:bodyPr/>
          <a:lstStyle/>
          <a:p>
            <a:r>
              <a:rPr lang="de-DE" dirty="0"/>
              <a:t>Ergebnisse / Interpretation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46E5F3-3E2F-4011-9D99-CD65DF396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06682"/>
            <a:ext cx="9905999" cy="4636943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LSTM löst Problem der instabilen Gradienten beim RNN, konvergiert schnell beim Training, erkennt langfristige Abhängigkeiten (hier saisonale Abhängigkeit)</a:t>
            </a:r>
            <a:endParaRPr lang="de-DE" dirty="0"/>
          </a:p>
          <a:p>
            <a:r>
              <a:rPr lang="de-DE" dirty="0" err="1"/>
              <a:t>TimeSeriesGenerator</a:t>
            </a:r>
            <a:r>
              <a:rPr lang="de-DE" dirty="0"/>
              <a:t> zur </a:t>
            </a:r>
            <a:r>
              <a:rPr lang="de-DE" dirty="0" err="1"/>
              <a:t>kompfortablen</a:t>
            </a:r>
            <a:r>
              <a:rPr lang="de-DE" dirty="0"/>
              <a:t> Batcherzeugung bei Zeitreihen</a:t>
            </a:r>
          </a:p>
          <a:p>
            <a:r>
              <a:rPr lang="de-DE" dirty="0"/>
              <a:t>Parameteroptimierung einzeln und in Kombination führten zu Verbesserung/Verschlechterung</a:t>
            </a:r>
          </a:p>
          <a:p>
            <a:pPr lvl="1"/>
            <a:r>
              <a:rPr lang="de-DE" dirty="0"/>
              <a:t>Aufteilung Test/Trainingsdaten so, dass saisonale Zyklen erfasst werden ist wichtig</a:t>
            </a:r>
          </a:p>
          <a:p>
            <a:pPr lvl="1"/>
            <a:r>
              <a:rPr lang="de-DE" dirty="0"/>
              <a:t>Variationen der Schichten im LSTM Modell brachte teilweise Verbesserung</a:t>
            </a:r>
          </a:p>
          <a:p>
            <a:pPr lvl="1"/>
            <a:r>
              <a:rPr lang="de-DE" dirty="0"/>
              <a:t>Variationen der Epochen</a:t>
            </a:r>
          </a:p>
          <a:p>
            <a:pPr lvl="1"/>
            <a:r>
              <a:rPr lang="de-DE" dirty="0"/>
              <a:t>Early </a:t>
            </a:r>
            <a:r>
              <a:rPr lang="de-DE" dirty="0" err="1"/>
              <a:t>Stopping</a:t>
            </a:r>
            <a:r>
              <a:rPr lang="de-DE" dirty="0"/>
              <a:t>  Patience (Variation)</a:t>
            </a:r>
          </a:p>
          <a:p>
            <a:pPr lvl="1"/>
            <a:r>
              <a:rPr lang="de-DE" dirty="0"/>
              <a:t>Optimizer Funktion und Learning Rate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5468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EAA45-7812-426C-9056-C61BD3C34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8391"/>
          </a:xfrm>
        </p:spPr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3E7E43-DA2B-43CA-9A22-EAF89633D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0818"/>
            <a:ext cx="9905999" cy="4440383"/>
          </a:xfrm>
        </p:spPr>
        <p:txBody>
          <a:bodyPr/>
          <a:lstStyle/>
          <a:p>
            <a:r>
              <a:rPr lang="de-DE" dirty="0"/>
              <a:t>Weitere Optimierung des Modells (Zeit im Rahmen der Projektarbeit knapp)</a:t>
            </a:r>
          </a:p>
          <a:p>
            <a:r>
              <a:rPr lang="de-DE" dirty="0"/>
              <a:t>Anwendung von anderen Modellen z.B. ARIMA z.B. mit SAP ML Methoden zur Vorhersage zum Vergleich</a:t>
            </a:r>
          </a:p>
          <a:p>
            <a:r>
              <a:rPr lang="de-DE" dirty="0"/>
              <a:t>Der Datensatz stellt als Index die Produktion gefrorener </a:t>
            </a:r>
            <a:r>
              <a:rPr lang="de-DE" dirty="0" err="1"/>
              <a:t>IceCream</a:t>
            </a:r>
            <a:r>
              <a:rPr lang="de-DE" dirty="0"/>
              <a:t> und Desserts dar. Interessant wären dazu auch die </a:t>
            </a:r>
            <a:r>
              <a:rPr lang="de-DE" dirty="0" err="1"/>
              <a:t>Abverkaufsdaten</a:t>
            </a:r>
            <a:r>
              <a:rPr lang="de-DE" dirty="0"/>
              <a:t> z.B. in Verbindung mit weiteren Daten wie z.B. Wetterdaten und hier Vorhersagen zu erstellen. Auf dieser Basis könnte ein Abgleich zwischen prognostiziertem Verkauf und Produktion erstellt werden.</a:t>
            </a:r>
          </a:p>
        </p:txBody>
      </p:sp>
    </p:spTree>
    <p:extLst>
      <p:ext uri="{BB962C8B-B14F-4D97-AF65-F5344CB8AC3E}">
        <p14:creationId xmlns:p14="http://schemas.microsoft.com/office/powerpoint/2010/main" val="407140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78AE6-BA71-446D-836E-818B7918D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29514"/>
          </a:xfrm>
        </p:spPr>
        <p:txBody>
          <a:bodyPr/>
          <a:lstStyle/>
          <a:p>
            <a:r>
              <a:rPr lang="de-DE" dirty="0"/>
              <a:t>Meilensteine mit Unterzielen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77FEBF-E44F-4223-B6C0-7DA7FC77B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48032"/>
            <a:ext cx="9905999" cy="5152768"/>
          </a:xfrm>
        </p:spPr>
        <p:txBody>
          <a:bodyPr>
            <a:normAutofit/>
          </a:bodyPr>
          <a:lstStyle/>
          <a:p>
            <a:r>
              <a:rPr lang="de-DE" dirty="0"/>
              <a:t>Übersicht SAP HANA ML &amp; Python</a:t>
            </a:r>
          </a:p>
          <a:p>
            <a:pPr lvl="1"/>
            <a:r>
              <a:rPr lang="de-DE" dirty="0"/>
              <a:t>Architektur</a:t>
            </a:r>
          </a:p>
          <a:p>
            <a:pPr lvl="1"/>
            <a:r>
              <a:rPr lang="de-DE" dirty="0"/>
              <a:t>Python Package </a:t>
            </a:r>
            <a:r>
              <a:rPr lang="de-DE" dirty="0" err="1"/>
              <a:t>hana_ml</a:t>
            </a:r>
            <a:r>
              <a:rPr lang="de-DE" dirty="0"/>
              <a:t> installieren</a:t>
            </a:r>
          </a:p>
          <a:p>
            <a:pPr lvl="1"/>
            <a:r>
              <a:rPr lang="de-DE" dirty="0"/>
              <a:t>SAP Libraries Überblick</a:t>
            </a:r>
          </a:p>
          <a:p>
            <a:pPr lvl="2"/>
            <a:r>
              <a:rPr lang="de-DE" dirty="0" err="1"/>
              <a:t>Predictive</a:t>
            </a:r>
            <a:r>
              <a:rPr lang="de-DE" dirty="0"/>
              <a:t> Library (PAL) /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Predictive</a:t>
            </a:r>
            <a:r>
              <a:rPr lang="de-DE" dirty="0"/>
              <a:t> Library (APL)</a:t>
            </a:r>
          </a:p>
          <a:p>
            <a:r>
              <a:rPr lang="de-DE" dirty="0"/>
              <a:t>Zugriff von Python auf SAP HANA Cloud</a:t>
            </a:r>
          </a:p>
          <a:p>
            <a:r>
              <a:rPr lang="de-DE" dirty="0"/>
              <a:t>Ausführen von SAP Hana Python ML Algorithmen</a:t>
            </a:r>
          </a:p>
          <a:p>
            <a:pPr lvl="1"/>
            <a:r>
              <a:rPr lang="de-DE" dirty="0"/>
              <a:t>Aktuell nicht möglich da HANA </a:t>
            </a:r>
            <a:r>
              <a:rPr lang="de-DE" dirty="0" err="1"/>
              <a:t>Script</a:t>
            </a:r>
            <a:r>
              <a:rPr lang="de-DE" dirty="0"/>
              <a:t> Server in Hana Cloud Trial fehlt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517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5E47D-94C9-48B7-9118-EA0DD543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448281"/>
          </a:xfrm>
        </p:spPr>
        <p:txBody>
          <a:bodyPr>
            <a:normAutofit fontScale="90000"/>
          </a:bodyPr>
          <a:lstStyle/>
          <a:p>
            <a:r>
              <a:rPr lang="de-DE" dirty="0"/>
              <a:t>Vorgehensweise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2E2FF9-706E-4D7C-A121-10F526F5D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61535"/>
            <a:ext cx="9905999" cy="4629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Hilfsmittel</a:t>
            </a:r>
          </a:p>
          <a:p>
            <a:r>
              <a:rPr lang="de-DE" dirty="0"/>
              <a:t>Bücher (Data Science mit SAP, </a:t>
            </a:r>
            <a:r>
              <a:rPr lang="de-DE" dirty="0" err="1"/>
              <a:t>Machine</a:t>
            </a:r>
            <a:r>
              <a:rPr lang="de-DE" dirty="0"/>
              <a:t> Learning mit SAP HANA</a:t>
            </a:r>
          </a:p>
          <a:p>
            <a:r>
              <a:rPr lang="de-DE" dirty="0"/>
              <a:t>SAP Developer Network</a:t>
            </a:r>
          </a:p>
          <a:p>
            <a:r>
              <a:rPr lang="de-DE" dirty="0"/>
              <a:t>SAP Videos</a:t>
            </a:r>
          </a:p>
          <a:p>
            <a:r>
              <a:rPr lang="de-DE" dirty="0"/>
              <a:t>Kontakt zum Buchautor Andreas Forster (SAP) via Mail bei </a:t>
            </a:r>
            <a:r>
              <a:rPr lang="de-DE" dirty="0" err="1"/>
              <a:t>Script</a:t>
            </a:r>
            <a:r>
              <a:rPr lang="de-DE" dirty="0"/>
              <a:t> Server Problem</a:t>
            </a:r>
          </a:p>
          <a:p>
            <a:r>
              <a:rPr lang="de-DE" dirty="0"/>
              <a:t>Internet –&gt; viele offene Tabs</a:t>
            </a:r>
          </a:p>
          <a:p>
            <a:r>
              <a:rPr lang="de-DE" dirty="0"/>
              <a:t>Viele Stunden Zeit….und Nerven</a:t>
            </a:r>
          </a:p>
        </p:txBody>
      </p:sp>
    </p:spTree>
    <p:extLst>
      <p:ext uri="{BB962C8B-B14F-4D97-AF65-F5344CB8AC3E}">
        <p14:creationId xmlns:p14="http://schemas.microsoft.com/office/powerpoint/2010/main" val="78910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E93B2-FE42-47E1-B5D8-101DA80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25818"/>
          </a:xfrm>
        </p:spPr>
        <p:txBody>
          <a:bodyPr/>
          <a:lstStyle/>
          <a:p>
            <a:r>
              <a:rPr lang="de-DE" dirty="0"/>
              <a:t>Architektur SAP HANA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46CFDD8-3106-4799-9704-E8EDAF900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69" y="1745280"/>
            <a:ext cx="7183727" cy="4590206"/>
          </a:xfrm>
        </p:spPr>
      </p:pic>
    </p:spTree>
    <p:extLst>
      <p:ext uri="{BB962C8B-B14F-4D97-AF65-F5344CB8AC3E}">
        <p14:creationId xmlns:p14="http://schemas.microsoft.com/office/powerpoint/2010/main" val="219395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C56BD-3FF6-4514-821D-6A990AB20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74705"/>
          </a:xfrm>
        </p:spPr>
        <p:txBody>
          <a:bodyPr/>
          <a:lstStyle/>
          <a:p>
            <a:r>
              <a:rPr lang="de-DE" dirty="0"/>
              <a:t>Architektur Hana ML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28F0F0-9C2C-41A6-BD75-76294C197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6639" y="1885614"/>
            <a:ext cx="4875761" cy="400909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9E13FF-AAEE-4F16-A960-7FBE0101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749845"/>
            <a:ext cx="4118561" cy="42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0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CCC98-0BBD-4019-8869-083C6141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042"/>
          </a:xfrm>
        </p:spPr>
        <p:txBody>
          <a:bodyPr>
            <a:normAutofit fontScale="90000"/>
          </a:bodyPr>
          <a:lstStyle/>
          <a:p>
            <a:r>
              <a:rPr lang="de-DE" dirty="0"/>
              <a:t>Überblick </a:t>
            </a:r>
            <a:r>
              <a:rPr lang="de-DE" dirty="0" err="1"/>
              <a:t>predictive</a:t>
            </a:r>
            <a:r>
              <a:rPr lang="de-DE" dirty="0"/>
              <a:t> Analysis Library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039182-6DE0-4F70-8293-A095A54A5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375728"/>
            <a:ext cx="9811067" cy="5265662"/>
          </a:xfrm>
        </p:spPr>
      </p:pic>
    </p:spTree>
    <p:extLst>
      <p:ext uri="{BB962C8B-B14F-4D97-AF65-F5344CB8AC3E}">
        <p14:creationId xmlns:p14="http://schemas.microsoft.com/office/powerpoint/2010/main" val="41678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2E80D-4BC9-4931-954F-24E52CF0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Python </a:t>
            </a:r>
            <a:r>
              <a:rPr lang="de-DE" dirty="0" err="1"/>
              <a:t>Machine</a:t>
            </a:r>
            <a:r>
              <a:rPr lang="de-DE" dirty="0"/>
              <a:t> Learning Clients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D71AED-FB91-45A9-9448-0E383A81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Build your Machine Learning Scenario for your SAP HANA Cloud Application from Python</a:t>
            </a:r>
            <a:endParaRPr lang="en-US" dirty="0"/>
          </a:p>
          <a:p>
            <a:r>
              <a:rPr lang="de-DE" dirty="0">
                <a:hlinkClick r:id="rId3"/>
              </a:rPr>
              <a:t>https://help.sap.com/doc/cd94b08fe2e041c2ba778374572ddba9/2023_1_QRC/en-US/hana_ml.html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57627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914</Words>
  <Application>Microsoft Office PowerPoint</Application>
  <PresentationFormat>Breitbild</PresentationFormat>
  <Paragraphs>105</Paragraphs>
  <Slides>38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1" baseType="lpstr">
      <vt:lpstr>Arial</vt:lpstr>
      <vt:lpstr>Tw Cen MT</vt:lpstr>
      <vt:lpstr>Schaltkreis</vt:lpstr>
      <vt:lpstr>Projektarbeit  Deep Learning</vt:lpstr>
      <vt:lpstr>Inhalt</vt:lpstr>
      <vt:lpstr>Überblick Machine Learning mit SAP HANA und Python</vt:lpstr>
      <vt:lpstr>Meilensteine mit Unterzielen </vt:lpstr>
      <vt:lpstr>Vorgehensweise</vt:lpstr>
      <vt:lpstr>Architektur SAP HANA</vt:lpstr>
      <vt:lpstr>Architektur Hana ML</vt:lpstr>
      <vt:lpstr>Überblick predictive Analysis Library</vt:lpstr>
      <vt:lpstr>Python Machine Learning Clients</vt:lpstr>
      <vt:lpstr>SAP HANA Cloud TRIAL </vt:lpstr>
      <vt:lpstr>HANA DB muss händisch angelegt werden</vt:lpstr>
      <vt:lpstr>Umfangreiche manuelle Konfiguration der HANA Cloud </vt:lpstr>
      <vt:lpstr>Zugriff von Python Pip install hana_ml</vt:lpstr>
      <vt:lpstr>SAP HANA Dataframe</vt:lpstr>
      <vt:lpstr>Umsetzung im Jupyter Notebook Python &lt;-&gt; HANA Connection</vt:lpstr>
      <vt:lpstr>CSV  Pandas Dataframe  Hana Dataframe  Hana Tabelle  Pandas DataFrame</vt:lpstr>
      <vt:lpstr>hana_ml.Dataframe.collect()  Pandas.Dataframe</vt:lpstr>
      <vt:lpstr>SAP Hana Exlporer mit Tabelle aus Pandas DF</vt:lpstr>
      <vt:lpstr>No Script Server available Es können keine Funktionen von PAL ausgeführt werden</vt:lpstr>
      <vt:lpstr>No Script Server Available  Mail an Andreas Forster bei SAP</vt:lpstr>
      <vt:lpstr>Zeit der Projektarbeit zu kurz für umfangreiche installationen ohne sicheren Ausgang</vt:lpstr>
      <vt:lpstr>Beispiel Code SAP HANA ML</vt:lpstr>
      <vt:lpstr>Ergebnisse - Lessons learned</vt:lpstr>
      <vt:lpstr>Ausblick</vt:lpstr>
      <vt:lpstr>2 Zeitreihenvorhersage Neural Network: LSTM</vt:lpstr>
      <vt:lpstr>Beschreibung der Daten</vt:lpstr>
      <vt:lpstr>Vorgehensweise</vt:lpstr>
      <vt:lpstr>Vorgehensweise siehe: Inhalt Jupyter Notebook: prediction_rnn_lstm</vt:lpstr>
      <vt:lpstr>Saisonale Abhängigkeit beachten bei Aufteilung der Daten in Training und Test</vt:lpstr>
      <vt:lpstr>Neuronales Netz LSTM löst Problem der instabilen Gradienten beim RNN, konvergiert schnell beim Training, erkennt langfristige Abhängigkeiten </vt:lpstr>
      <vt:lpstr>Erzeugenung von Batches - TimeSeriesgenerator</vt:lpstr>
      <vt:lpstr>Entwicklung vom Loss im Training</vt:lpstr>
      <vt:lpstr>Vergleich reale Produktion zur Vorhersage</vt:lpstr>
      <vt:lpstr>Vorhersage in die Zukunft mit allen daten und neuem fit</vt:lpstr>
      <vt:lpstr>Prognose in die Zukunft</vt:lpstr>
      <vt:lpstr>Prognose in die Zukunft 01.04.23 - </vt:lpstr>
      <vt:lpstr>Ergebnisse / Interpretation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Projektarbeit  Deep Learning</dc:title>
  <dc:creator>Gero</dc:creator>
  <cp:lastModifiedBy>Gero</cp:lastModifiedBy>
  <cp:revision>49</cp:revision>
  <dcterms:created xsi:type="dcterms:W3CDTF">2023-06-14T05:07:44Z</dcterms:created>
  <dcterms:modified xsi:type="dcterms:W3CDTF">2023-06-16T09:59:49Z</dcterms:modified>
</cp:coreProperties>
</file>